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3" r:id="rId1"/>
  </p:sldMasterIdLst>
  <p:sldIdLst>
    <p:sldId id="256" r:id="rId2"/>
    <p:sldId id="260" r:id="rId3"/>
    <p:sldId id="258" r:id="rId4"/>
    <p:sldId id="259" r:id="rId5"/>
    <p:sldId id="264" r:id="rId6"/>
    <p:sldId id="263" r:id="rId7"/>
    <p:sldId id="269" r:id="rId8"/>
    <p:sldId id="278" r:id="rId9"/>
    <p:sldId id="261" r:id="rId10"/>
    <p:sldId id="272" r:id="rId11"/>
    <p:sldId id="282" r:id="rId12"/>
    <p:sldId id="262" r:id="rId13"/>
    <p:sldId id="265" r:id="rId14"/>
    <p:sldId id="270" r:id="rId15"/>
    <p:sldId id="274" r:id="rId16"/>
    <p:sldId id="266" r:id="rId17"/>
    <p:sldId id="271" r:id="rId18"/>
    <p:sldId id="276" r:id="rId19"/>
    <p:sldId id="267" r:id="rId20"/>
    <p:sldId id="273" r:id="rId21"/>
    <p:sldId id="280" r:id="rId22"/>
    <p:sldId id="268" r:id="rId23"/>
    <p:sldId id="279" r:id="rId24"/>
    <p:sldId id="275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 showNarration="1">
    <p:kiosk/>
    <p:sldAll/>
    <p:penClr>
      <a:schemeClr val="tx1"/>
    </p:penClr>
  </p:showPr>
  <p:clrMru>
    <a:srgbClr val="FF00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8" autoAdjust="0"/>
    <p:restoredTop sz="94577" autoAdjust="0"/>
  </p:normalViewPr>
  <p:slideViewPr>
    <p:cSldViewPr snapToGrid="0" snapToObjects="1">
      <p:cViewPr varScale="1">
        <p:scale>
          <a:sx n="76" d="100"/>
          <a:sy n="76" d="100"/>
        </p:scale>
        <p:origin x="-12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D4A6-FCC2-4A4E-B557-45D5D8B27BF9}" type="datetimeFigureOut">
              <a:rPr lang="en-US" smtClean="0"/>
              <a:t>4/21/12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B5A5-82E5-9E41-AD54-F4D072CAA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D4A6-FCC2-4A4E-B557-45D5D8B27BF9}" type="datetimeFigureOut">
              <a:rPr lang="en-US" smtClean="0"/>
              <a:t>4/21/12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B5A5-82E5-9E41-AD54-F4D072CAA2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D4A6-FCC2-4A4E-B557-45D5D8B27BF9}" type="datetimeFigureOut">
              <a:rPr lang="en-US" smtClean="0"/>
              <a:t>4/21/12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B5A5-82E5-9E41-AD54-F4D072CAA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D4A6-FCC2-4A4E-B557-45D5D8B27BF9}" type="datetimeFigureOut">
              <a:rPr lang="en-US" smtClean="0"/>
              <a:t>4/21/12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B5A5-82E5-9E41-AD54-F4D072CAA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D4A6-FCC2-4A4E-B557-45D5D8B27BF9}" type="datetimeFigureOut">
              <a:rPr lang="en-US" smtClean="0"/>
              <a:t>4/21/12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B5A5-82E5-9E41-AD54-F4D072CAA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D4A6-FCC2-4A4E-B557-45D5D8B27BF9}" type="datetimeFigureOut">
              <a:rPr lang="en-US" smtClean="0"/>
              <a:t>4/21/12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B5A5-82E5-9E41-AD54-F4D072CAA2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D4A6-FCC2-4A4E-B557-45D5D8B27BF9}" type="datetimeFigureOut">
              <a:rPr lang="en-US" smtClean="0"/>
              <a:t>4/21/12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B5A5-82E5-9E41-AD54-F4D072CAA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D4A6-FCC2-4A4E-B557-45D5D8B27BF9}" type="datetimeFigureOut">
              <a:rPr lang="en-US" smtClean="0"/>
              <a:t>4/21/12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B5A5-82E5-9E41-AD54-F4D072CAA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D4A6-FCC2-4A4E-B557-45D5D8B27BF9}" type="datetimeFigureOut">
              <a:rPr lang="en-US" smtClean="0"/>
              <a:t>4/21/12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B5A5-82E5-9E41-AD54-F4D072CAA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D4A6-FCC2-4A4E-B557-45D5D8B27BF9}" type="datetimeFigureOut">
              <a:rPr lang="en-US" smtClean="0"/>
              <a:t>4/21/12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B5A5-82E5-9E41-AD54-F4D072CAA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D4A6-FCC2-4A4E-B557-45D5D8B27BF9}" type="datetimeFigureOut">
              <a:rPr lang="en-US" smtClean="0"/>
              <a:t>4/21/12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B5A5-82E5-9E41-AD54-F4D072CAA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D4A6-FCC2-4A4E-B557-45D5D8B27BF9}" type="datetimeFigureOut">
              <a:rPr lang="en-US" smtClean="0"/>
              <a:t>4/21/12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B5A5-82E5-9E41-AD54-F4D072CAA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6FED4A6-FCC2-4A4E-B557-45D5D8B27BF9}" type="datetimeFigureOut">
              <a:rPr lang="en-US" smtClean="0"/>
              <a:t>4/21/12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DD9B5A5-82E5-9E41-AD54-F4D072CAA2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5.xml"/><Relationship Id="rId3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7.xml"/><Relationship Id="rId3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slide" Target="slide21.xm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4" Type="http://schemas.openxmlformats.org/officeDocument/2006/relationships/image" Target="../media/image4.png"/><Relationship Id="rId5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7.xml"/><Relationship Id="rId3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Relationship Id="rId3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Fraction Fun!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Nancy Wilson</a:t>
            </a:r>
            <a:endParaRPr lang="en-US" dirty="0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7936992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16" y="4157768"/>
            <a:ext cx="2352461" cy="23524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7132" y="262815"/>
            <a:ext cx="1959719" cy="1959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Forward or Next 3">
            <a:hlinkClick r:id="rId2" action="ppaction://hlinksldjump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583058" y="499337"/>
            <a:ext cx="6407458" cy="504285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48217" y="1436797"/>
            <a:ext cx="49332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FF"/>
                </a:solidFill>
              </a:rPr>
              <a:t>Great Job! </a:t>
            </a:r>
            <a:endParaRPr lang="en-US" sz="96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Forward or Next 3">
            <a:hlinkClick r:id="rId2" action="ppaction://hlinksldjump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583058" y="499337"/>
            <a:ext cx="6407458" cy="504285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48217" y="1436797"/>
            <a:ext cx="49332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00FF"/>
                </a:solidFill>
              </a:rPr>
              <a:t>Try </a:t>
            </a:r>
          </a:p>
          <a:p>
            <a:pPr algn="ctr"/>
            <a:r>
              <a:rPr lang="en-US" sz="9600" dirty="0" smtClean="0">
                <a:solidFill>
                  <a:srgbClr val="0000FF"/>
                </a:solidFill>
              </a:rPr>
              <a:t>Again</a:t>
            </a:r>
            <a:endParaRPr lang="en-US" sz="9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fractions</a:t>
            </a:r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9275" y="1748433"/>
            <a:ext cx="2819325" cy="253983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9275" y="1748433"/>
            <a:ext cx="1475566" cy="25398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67620" y="1748433"/>
            <a:ext cx="12701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u="sng" dirty="0" smtClean="0"/>
              <a:t>1</a:t>
            </a:r>
          </a:p>
          <a:p>
            <a:r>
              <a:rPr lang="en-US" sz="8000" dirty="0"/>
              <a:t>2</a:t>
            </a:r>
            <a:endParaRPr lang="en-US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5537748" y="2024502"/>
            <a:ext cx="276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part shaded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37748" y="3588890"/>
            <a:ext cx="276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parts all together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368600" y="4895614"/>
            <a:ext cx="4621916" cy="132512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5096080" y="5558178"/>
            <a:ext cx="13251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864924" y="5558178"/>
            <a:ext cx="13251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222691" y="5558178"/>
            <a:ext cx="13251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368600" y="4896408"/>
            <a:ext cx="1159682" cy="132433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32808" y="4480358"/>
            <a:ext cx="12701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u="sng" dirty="0" smtClean="0"/>
              <a:t>1</a:t>
            </a:r>
          </a:p>
          <a:p>
            <a:r>
              <a:rPr lang="en-US" sz="6600" dirty="0" smtClean="0"/>
              <a:t>4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fraction is shaded?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15736" y="2502226"/>
            <a:ext cx="4621916" cy="132512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943216" y="3164790"/>
            <a:ext cx="1325128" cy="158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712060" y="3164790"/>
            <a:ext cx="1325128" cy="158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069827" y="3164790"/>
            <a:ext cx="1325128" cy="158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78920" y="2503020"/>
            <a:ext cx="1159682" cy="132433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90080" y="2503814"/>
            <a:ext cx="1159682" cy="132433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938790" y="4601141"/>
            <a:ext cx="2006434" cy="198346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4831218" y="4550456"/>
            <a:ext cx="2006434" cy="198346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89875" y="4914018"/>
            <a:ext cx="6258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2607" y="5655793"/>
            <a:ext cx="736306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36963" y="4774069"/>
            <a:ext cx="6258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3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272986" y="5499132"/>
            <a:ext cx="736306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Forward or Next 3">
            <a:hlinkClick r:id="rId2" action="ppaction://hlinksldjump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583058" y="499337"/>
            <a:ext cx="6407458" cy="504285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48217" y="1436797"/>
            <a:ext cx="49332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00FF"/>
                </a:solidFill>
              </a:rPr>
              <a:t>Try </a:t>
            </a:r>
          </a:p>
          <a:p>
            <a:pPr algn="ctr"/>
            <a:r>
              <a:rPr lang="en-US" sz="9600" dirty="0" smtClean="0">
                <a:solidFill>
                  <a:srgbClr val="0000FF"/>
                </a:solidFill>
              </a:rPr>
              <a:t>Again</a:t>
            </a:r>
            <a:endParaRPr lang="en-US" sz="9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583058" y="499337"/>
            <a:ext cx="6407458" cy="504285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48217" y="1436797"/>
            <a:ext cx="49332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FF"/>
                </a:solidFill>
              </a:rPr>
              <a:t>Great Job! </a:t>
            </a:r>
            <a:endParaRPr lang="en-US" sz="96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fraction is shaded? 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15736" y="2502226"/>
            <a:ext cx="4621916" cy="132512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943216" y="3164790"/>
            <a:ext cx="1325128" cy="158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712060" y="3164790"/>
            <a:ext cx="1325128" cy="158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069827" y="3164790"/>
            <a:ext cx="1325128" cy="158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78920" y="2503020"/>
            <a:ext cx="1159682" cy="132433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90080" y="2503814"/>
            <a:ext cx="1159682" cy="132433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36512" y="2490569"/>
            <a:ext cx="1159682" cy="132433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hlinkClick r:id="rId2" action="ppaction://hlinksldjump"/>
          </p:cNvPr>
          <p:cNvSpPr/>
          <p:nvPr/>
        </p:nvSpPr>
        <p:spPr>
          <a:xfrm>
            <a:off x="4831218" y="4550456"/>
            <a:ext cx="2006434" cy="198346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89875" y="4914018"/>
            <a:ext cx="6258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</a:t>
            </a:r>
            <a:endParaRPr lang="en-US" sz="3200" b="1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4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442607" y="5655793"/>
            <a:ext cx="736306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20254" y="4757357"/>
            <a:ext cx="6258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</a:t>
            </a:r>
            <a:endParaRPr lang="en-US" sz="3200" b="1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4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5272986" y="5499132"/>
            <a:ext cx="736306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918995" y="4550456"/>
            <a:ext cx="1921535" cy="203414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Forward or Next 3">
            <a:hlinkClick r:id="rId2" action="ppaction://hlinksldjump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583058" y="499337"/>
            <a:ext cx="6407458" cy="504285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48217" y="1436797"/>
            <a:ext cx="49332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FF"/>
                </a:solidFill>
              </a:rPr>
              <a:t>Great Job! </a:t>
            </a:r>
            <a:endParaRPr lang="en-US" sz="96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Forward or Next 3">
            <a:hlinkClick r:id="rId2" action="ppaction://hlinksldjump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583058" y="499337"/>
            <a:ext cx="6407458" cy="504285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48217" y="1436797"/>
            <a:ext cx="49332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00FF"/>
                </a:solidFill>
              </a:rPr>
              <a:t>Try </a:t>
            </a:r>
          </a:p>
          <a:p>
            <a:pPr algn="ctr"/>
            <a:r>
              <a:rPr lang="en-US" sz="9600" dirty="0" smtClean="0">
                <a:solidFill>
                  <a:srgbClr val="0000FF"/>
                </a:solidFill>
              </a:rPr>
              <a:t>Again</a:t>
            </a:r>
            <a:endParaRPr lang="en-US" sz="9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picture matches the fraction?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01504" y="2226952"/>
            <a:ext cx="12701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u="sng" dirty="0" smtClean="0"/>
              <a:t>1</a:t>
            </a:r>
          </a:p>
          <a:p>
            <a:r>
              <a:rPr lang="en-US" sz="8000" dirty="0" smtClean="0"/>
              <a:t>4</a:t>
            </a:r>
            <a:endParaRPr lang="en-US" sz="8000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2702534" y="1623292"/>
            <a:ext cx="2908409" cy="283061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1257" y="1685231"/>
            <a:ext cx="2657348" cy="2621439"/>
          </a:xfrm>
          <a:prstGeom prst="rect">
            <a:avLst/>
          </a:prstGeom>
        </p:spPr>
      </p:pic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6124523" y="2711574"/>
            <a:ext cx="2908409" cy="283061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3370" y="2961035"/>
            <a:ext cx="2455826" cy="2463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N.ME.02.18 </a:t>
            </a:r>
            <a:r>
              <a:rPr lang="en-US" dirty="0" smtClean="0"/>
              <a:t>Recognize, name, and represent commonly used unit fractions with denominators 12 or less; model 1/2, 1/3, and ¼ by folding strips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N.ME</a:t>
            </a:r>
            <a:r>
              <a:rPr lang="en-US" b="1" dirty="0" smtClean="0"/>
              <a:t>.02.19 </a:t>
            </a:r>
            <a:r>
              <a:rPr lang="en-US" dirty="0" smtClean="0"/>
              <a:t>Recognize, name, and write commonly used fractions: 1/2 , 1/3 , 2/3 , 1/4 , 2/4 , 3/4 .</a:t>
            </a:r>
            <a:endParaRPr lang="en-US" dirty="0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Forward or Next 3">
            <a:hlinkClick r:id="rId2" action="ppaction://hlinksldjump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583058" y="499337"/>
            <a:ext cx="6407458" cy="504285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48217" y="1436797"/>
            <a:ext cx="49332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FF"/>
                </a:solidFill>
              </a:rPr>
              <a:t>Great Job! </a:t>
            </a:r>
            <a:endParaRPr lang="en-US" sz="96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Forward or Next 3">
            <a:hlinkClick r:id="rId2" action="ppaction://hlinksldjump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583058" y="499337"/>
            <a:ext cx="6407458" cy="504285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48217" y="1436797"/>
            <a:ext cx="49332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00FF"/>
                </a:solidFill>
              </a:rPr>
              <a:t>Try </a:t>
            </a:r>
          </a:p>
          <a:p>
            <a:pPr algn="ctr"/>
            <a:r>
              <a:rPr lang="en-US" sz="9600" dirty="0" smtClean="0">
                <a:solidFill>
                  <a:srgbClr val="0000FF"/>
                </a:solidFill>
              </a:rPr>
              <a:t>Again</a:t>
            </a:r>
            <a:endParaRPr lang="en-US" sz="9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picture matches the fraction?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600" y="1771650"/>
            <a:ext cx="2558146" cy="2350972"/>
          </a:xfrm>
          <a:prstGeom prst="rect">
            <a:avLst/>
          </a:prstGeom>
        </p:spPr>
      </p:pic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5815480" y="2711574"/>
            <a:ext cx="2908409" cy="283061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6760" y="2994291"/>
            <a:ext cx="2287574" cy="2256662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2658152" y="1444532"/>
            <a:ext cx="2908409" cy="283061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01504" y="2226952"/>
            <a:ext cx="12701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u="sng" dirty="0"/>
              <a:t>2</a:t>
            </a:r>
            <a:endParaRPr lang="en-US" sz="8000" u="sng" dirty="0" smtClean="0"/>
          </a:p>
          <a:p>
            <a:r>
              <a:rPr lang="en-US" sz="8000" dirty="0"/>
              <a:t>3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Forward or Next 3">
            <a:hlinkClick r:id="rId2" action="ppaction://hlinksldjump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583058" y="499337"/>
            <a:ext cx="6407458" cy="504285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48217" y="1436797"/>
            <a:ext cx="49332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FF"/>
                </a:solidFill>
              </a:rPr>
              <a:t>Great Job! </a:t>
            </a:r>
            <a:endParaRPr lang="en-US" sz="96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Forward or Next 3">
            <a:hlinkClick r:id="rId2" action="ppaction://hlinksldjump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583058" y="499337"/>
            <a:ext cx="6407458" cy="504285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48217" y="1436797"/>
            <a:ext cx="49332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00FF"/>
                </a:solidFill>
              </a:rPr>
              <a:t>Try </a:t>
            </a:r>
          </a:p>
          <a:p>
            <a:pPr algn="ctr"/>
            <a:r>
              <a:rPr lang="en-US" sz="9600" dirty="0" smtClean="0">
                <a:solidFill>
                  <a:srgbClr val="0000FF"/>
                </a:solidFill>
              </a:rPr>
              <a:t>Again</a:t>
            </a:r>
            <a:endParaRPr lang="en-US" sz="9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</a:rPr>
              <a:t>Great job learning about fractions! </a:t>
            </a:r>
            <a:endParaRPr lang="en-US" sz="7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What is a fraction? </a:t>
            </a:r>
            <a:endParaRPr lang="en-US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1123674"/>
          </a:xfrm>
        </p:spPr>
        <p:txBody>
          <a:bodyPr/>
          <a:lstStyle/>
          <a:p>
            <a:r>
              <a:rPr lang="en-US" dirty="0" smtClean="0"/>
              <a:t>A fraction is a way to show how something is divided into equal parts.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644384" y="5604955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806978">
            <a:off x="5091504" y="2690188"/>
            <a:ext cx="12701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u="sng" dirty="0">
                <a:solidFill>
                  <a:schemeClr val="accent6"/>
                </a:solidFill>
              </a:rPr>
              <a:t>3</a:t>
            </a:r>
            <a:endParaRPr lang="en-US" sz="8000" u="sng" dirty="0" smtClean="0">
              <a:solidFill>
                <a:schemeClr val="accent6"/>
              </a:solidFill>
            </a:endParaRPr>
          </a:p>
          <a:p>
            <a:r>
              <a:rPr lang="en-US" sz="8000" dirty="0">
                <a:solidFill>
                  <a:schemeClr val="accent6"/>
                </a:solidFill>
              </a:rPr>
              <a:t>4</a:t>
            </a:r>
            <a:endParaRPr lang="en-US" sz="8000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166281">
            <a:off x="3152847" y="3294417"/>
            <a:ext cx="12701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u="sng" dirty="0">
                <a:solidFill>
                  <a:schemeClr val="accent5"/>
                </a:solidFill>
              </a:rPr>
              <a:t>6</a:t>
            </a:r>
            <a:endParaRPr lang="en-US" sz="8000" u="sng" dirty="0" smtClean="0">
              <a:solidFill>
                <a:schemeClr val="accent5"/>
              </a:solidFill>
            </a:endParaRPr>
          </a:p>
          <a:p>
            <a:r>
              <a:rPr lang="en-US" sz="8000" dirty="0">
                <a:solidFill>
                  <a:schemeClr val="accent5"/>
                </a:solidFill>
              </a:rPr>
              <a:t>7</a:t>
            </a:r>
            <a:endParaRPr lang="en-US" sz="8000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251558">
            <a:off x="7009320" y="2131578"/>
            <a:ext cx="12701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u="sng" dirty="0" smtClean="0">
                <a:solidFill>
                  <a:schemeClr val="accent1"/>
                </a:solidFill>
              </a:rPr>
              <a:t>1</a:t>
            </a:r>
          </a:p>
          <a:p>
            <a:r>
              <a:rPr lang="en-US" sz="8000" dirty="0">
                <a:solidFill>
                  <a:schemeClr val="accent1"/>
                </a:solidFill>
              </a:rPr>
              <a:t>2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420579">
            <a:off x="788538" y="2723875"/>
            <a:ext cx="12701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u="sng" dirty="0">
                <a:solidFill>
                  <a:schemeClr val="accent3"/>
                </a:solidFill>
              </a:rPr>
              <a:t>2</a:t>
            </a:r>
            <a:endParaRPr lang="en-US" sz="7200" u="sng" dirty="0" smtClean="0">
              <a:solidFill>
                <a:schemeClr val="accent3"/>
              </a:solidFill>
            </a:endParaRPr>
          </a:p>
          <a:p>
            <a:r>
              <a:rPr lang="en-US" sz="7200" dirty="0" smtClean="0">
                <a:solidFill>
                  <a:schemeClr val="accent3"/>
                </a:solidFill>
              </a:rPr>
              <a:t>3</a:t>
            </a:r>
            <a:endParaRPr lang="en-US" sz="72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3408370" cy="4620541"/>
          </a:xfrm>
        </p:spPr>
        <p:txBody>
          <a:bodyPr/>
          <a:lstStyle/>
          <a:p>
            <a:r>
              <a:rPr lang="en-US" dirty="0" smtClean="0"/>
              <a:t>The numerator is the number on top of the fraction. </a:t>
            </a:r>
          </a:p>
          <a:p>
            <a:endParaRPr lang="en-US" dirty="0" smtClean="0"/>
          </a:p>
          <a:p>
            <a:r>
              <a:rPr lang="en-US" dirty="0" smtClean="0"/>
              <a:t>It tells you how many parts of the fraction are shaded in. </a:t>
            </a:r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01403" y="2098119"/>
            <a:ext cx="12701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u="sng" dirty="0" smtClean="0">
                <a:solidFill>
                  <a:srgbClr val="FF00FF"/>
                </a:solidFill>
              </a:rPr>
              <a:t>1</a:t>
            </a:r>
          </a:p>
          <a:p>
            <a:r>
              <a:rPr lang="en-US" sz="9600" dirty="0" smtClean="0"/>
              <a:t>5</a:t>
            </a:r>
            <a:endParaRPr lang="en-US" sz="9600" dirty="0"/>
          </a:p>
        </p:txBody>
      </p:sp>
      <p:sp useBgFill="1">
        <p:nvSpPr>
          <p:cNvPr id="7" name="Rectangle 6"/>
          <p:cNvSpPr/>
          <p:nvPr/>
        </p:nvSpPr>
        <p:spPr>
          <a:xfrm>
            <a:off x="6682599" y="2359746"/>
            <a:ext cx="2461401" cy="7177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Numerator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6166273" y="2705470"/>
            <a:ext cx="516326" cy="276067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Denominator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2803" y="1600201"/>
            <a:ext cx="3768747" cy="4343400"/>
          </a:xfrm>
        </p:spPr>
        <p:txBody>
          <a:bodyPr/>
          <a:lstStyle/>
          <a:p>
            <a:r>
              <a:rPr lang="en-US" dirty="0" smtClean="0"/>
              <a:t>The denominator is the number on the bottom of the fraction. </a:t>
            </a:r>
          </a:p>
          <a:p>
            <a:endParaRPr lang="en-US" dirty="0" smtClean="0"/>
          </a:p>
          <a:p>
            <a:r>
              <a:rPr lang="en-US" dirty="0" smtClean="0"/>
              <a:t>The denominator shows how many total parts there are in the fraction. 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9275" y="2098119"/>
            <a:ext cx="12701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u="sng" dirty="0" smtClean="0"/>
              <a:t>1</a:t>
            </a:r>
          </a:p>
          <a:p>
            <a:r>
              <a:rPr lang="en-US" sz="9600" dirty="0" smtClean="0">
                <a:solidFill>
                  <a:srgbClr val="FF00FF"/>
                </a:solidFill>
              </a:rPr>
              <a:t>5</a:t>
            </a:r>
            <a:endParaRPr lang="en-US" sz="9600" dirty="0">
              <a:solidFill>
                <a:srgbClr val="FF00FF"/>
              </a:solidFill>
            </a:endParaRPr>
          </a:p>
        </p:txBody>
      </p:sp>
      <p:sp useBgFill="1">
        <p:nvSpPr>
          <p:cNvPr id="6" name="Rectangle 5"/>
          <p:cNvSpPr/>
          <p:nvPr/>
        </p:nvSpPr>
        <p:spPr>
          <a:xfrm>
            <a:off x="1819403" y="3864958"/>
            <a:ext cx="2461401" cy="7177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Denominator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1561240" y="3864958"/>
            <a:ext cx="516326" cy="276067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the numerator.</a:t>
            </a:r>
          </a:p>
          <a:p>
            <a:endParaRPr lang="en-US" dirty="0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3673400" y="2466211"/>
            <a:ext cx="1988026" cy="106746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dist="25400" dir="5400000" sx="101000" sy="101000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926810" y="3754536"/>
            <a:ext cx="344223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81406" y="2558236"/>
            <a:ext cx="664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4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04906" y="4144574"/>
            <a:ext cx="125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5</a:t>
            </a:r>
            <a:endParaRPr lang="en-US" sz="4400" b="1" dirty="0"/>
          </a:p>
        </p:txBody>
      </p:sp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3673400" y="4144574"/>
            <a:ext cx="1988026" cy="105271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Forward or Next 3">
            <a:hlinkClick r:id="rId2" action="ppaction://hlinksldjump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583058" y="499337"/>
            <a:ext cx="6407458" cy="504285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48217" y="1436797"/>
            <a:ext cx="49332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FF"/>
                </a:solidFill>
              </a:rPr>
              <a:t>Great Job! </a:t>
            </a:r>
            <a:endParaRPr lang="en-US" sz="96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Forward or Next 3">
            <a:hlinkClick r:id="rId2" action="ppaction://hlinksldjump"/>
          </p:cNvPr>
          <p:cNvSpPr/>
          <p:nvPr/>
        </p:nvSpPr>
        <p:spPr>
          <a:xfrm>
            <a:off x="7990516" y="5542187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583058" y="499337"/>
            <a:ext cx="6407458" cy="504285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48217" y="1436797"/>
            <a:ext cx="49332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00FF"/>
                </a:solidFill>
              </a:rPr>
              <a:t>Try </a:t>
            </a:r>
          </a:p>
          <a:p>
            <a:pPr algn="ctr"/>
            <a:r>
              <a:rPr lang="en-US" sz="9600" dirty="0" smtClean="0">
                <a:solidFill>
                  <a:srgbClr val="0000FF"/>
                </a:solidFill>
              </a:rPr>
              <a:t>Again</a:t>
            </a:r>
            <a:endParaRPr lang="en-US" sz="9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the denominator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3673400" y="3975385"/>
            <a:ext cx="1988026" cy="106746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dist="25400" dir="5400000" sx="101000" sy="101000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926810" y="3754536"/>
            <a:ext cx="344223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68090" y="2558236"/>
            <a:ext cx="125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3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04906" y="4144574"/>
            <a:ext cx="125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6</a:t>
            </a:r>
            <a:endParaRPr lang="en-US" sz="4400" b="1" dirty="0"/>
          </a:p>
        </p:txBody>
      </p:sp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3673400" y="2558236"/>
            <a:ext cx="198802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874</TotalTime>
  <Words>266</Words>
  <Application>Microsoft Macintosh PowerPoint</Application>
  <PresentationFormat>On-screen Show (4:3)</PresentationFormat>
  <Paragraphs>83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Breeze</vt:lpstr>
      <vt:lpstr>Fraction Fun!</vt:lpstr>
      <vt:lpstr>GLCEs</vt:lpstr>
      <vt:lpstr>What is a fraction? </vt:lpstr>
      <vt:lpstr>Numerator</vt:lpstr>
      <vt:lpstr>Denominator</vt:lpstr>
      <vt:lpstr>Quick Quiz</vt:lpstr>
      <vt:lpstr>Slide 7</vt:lpstr>
      <vt:lpstr>Slide 8</vt:lpstr>
      <vt:lpstr>Quick Quiz!</vt:lpstr>
      <vt:lpstr>Slide 10</vt:lpstr>
      <vt:lpstr>Slide 11</vt:lpstr>
      <vt:lpstr>Examples of fractions</vt:lpstr>
      <vt:lpstr>What fraction is shaded? </vt:lpstr>
      <vt:lpstr>Slide 14</vt:lpstr>
      <vt:lpstr>Slide 15</vt:lpstr>
      <vt:lpstr>Which fraction is shaded? </vt:lpstr>
      <vt:lpstr>Slide 17</vt:lpstr>
      <vt:lpstr>Slide 18</vt:lpstr>
      <vt:lpstr>Which picture matches the fraction? </vt:lpstr>
      <vt:lpstr>Slide 20</vt:lpstr>
      <vt:lpstr>Slide 21</vt:lpstr>
      <vt:lpstr>Which picture matches the fraction? 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 Fun!</dc:title>
  <dc:creator>Nancy Wilson</dc:creator>
  <cp:lastModifiedBy>Nancy Wilson</cp:lastModifiedBy>
  <cp:revision>6</cp:revision>
  <dcterms:created xsi:type="dcterms:W3CDTF">2012-04-21T12:08:08Z</dcterms:created>
  <dcterms:modified xsi:type="dcterms:W3CDTF">2012-04-22T02:43:05Z</dcterms:modified>
</cp:coreProperties>
</file>